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9" r:id="rId5"/>
    <p:sldId id="270" r:id="rId6"/>
    <p:sldId id="271" r:id="rId7"/>
    <p:sldId id="275" r:id="rId8"/>
    <p:sldId id="277" r:id="rId9"/>
    <p:sldId id="278" r:id="rId10"/>
    <p:sldId id="276" r:id="rId11"/>
    <p:sldId id="257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5BF"/>
    <a:srgbClr val="2D5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hen you're dealing with depression at work, it can feel…"/>
          <p:cNvSpPr txBox="1">
            <a:spLocks noGrp="1"/>
          </p:cNvSpPr>
          <p:nvPr>
            <p:ph type="ctrTitle"/>
          </p:nvPr>
        </p:nvSpPr>
        <p:spPr>
          <a:xfrm>
            <a:off x="1308100" y="3045321"/>
            <a:ext cx="10388600" cy="2119363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80000"/>
              </a:lnSpc>
              <a:defRPr sz="5000"/>
            </a:pPr>
            <a:r>
              <a:rPr lang="en-US" dirty="0"/>
              <a:t>Manager Training for a </a:t>
            </a:r>
            <a:br>
              <a:rPr lang="en-US" dirty="0"/>
            </a:br>
            <a:r>
              <a:rPr lang="en-US" dirty="0"/>
              <a:t>Mental Health Initiative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314EC7-F2FD-4A89-9C3F-7B69D138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690" y="8502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2C5161"/>
                </a:solidFill>
                <a:latin typeface="Myriad Pro" panose="020B0703030403020204" pitchFamily="34" charset="0"/>
              </a:rPr>
              <a:t>Rollout Timeline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C0B8D8-3DD2-4E2E-BCB3-730466B47931}"/>
              </a:ext>
            </a:extLst>
          </p:cNvPr>
          <p:cNvSpPr txBox="1"/>
          <p:nvPr/>
        </p:nvSpPr>
        <p:spPr>
          <a:xfrm>
            <a:off x="1511166" y="3652967"/>
            <a:ext cx="10000648" cy="769441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 Black" panose="020B0803030403020204" pitchFamily="34" charset="0"/>
              </a:rPr>
              <a:t>Tactics for a Successful Launch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4C6765-8149-45D2-994D-0AAAC3DC7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02698"/>
              </p:ext>
            </p:extLst>
          </p:nvPr>
        </p:nvGraphicFramePr>
        <p:xfrm>
          <a:off x="2813836" y="4868737"/>
          <a:ext cx="7017883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883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Posters &amp; handouts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063183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latin typeface="Myriad Pro Light" panose="020B0403030403020204" pitchFamily="34" charset="0"/>
                        </a:rPr>
                        <a:t>Intranet content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887844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latin typeface="Myriad Pro Light" panose="020B0403030403020204" pitchFamily="34" charset="0"/>
                        </a:rPr>
                        <a:t>Email to employees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540313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latin typeface="Myriad Pro Light" panose="020B0403030403020204" pitchFamily="34" charset="0"/>
                        </a:rPr>
                        <a:t>Team planning meetings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latin typeface="Myriad Pro Light" panose="020B0403030403020204" pitchFamily="34" charset="0"/>
                        </a:rPr>
                        <a:t>Coordinate with EAP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008332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0" indent="0" algn="l">
                        <a:buSzPct val="150000"/>
                        <a:buFontTx/>
                        <a:buNone/>
                      </a:pPr>
                      <a:endParaRPr lang="en-US" sz="2800" dirty="0">
                        <a:latin typeface="Myriad Pro Light" panose="020B0403030403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336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31770A0-97DA-4C0A-B532-D4DFEAE1C7D7}"/>
              </a:ext>
            </a:extLst>
          </p:cNvPr>
          <p:cNvSpPr txBox="1"/>
          <p:nvPr/>
        </p:nvSpPr>
        <p:spPr>
          <a:xfrm>
            <a:off x="3317586" y="2552640"/>
            <a:ext cx="601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D5160"/>
                </a:solidFill>
                <a:latin typeface="Myriad Pro" panose="020B0703030403020204" pitchFamily="34" charset="0"/>
              </a:rPr>
              <a:t>Launch Date: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239531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rd-bear.png" descr="rd-be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47" y="3298457"/>
            <a:ext cx="3164706" cy="619804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A4F407B-77F4-4C77-8043-9955B90D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18" y="818146"/>
            <a:ext cx="11810198" cy="2245225"/>
          </a:xfrm>
        </p:spPr>
        <p:txBody>
          <a:bodyPr>
            <a:noAutofit/>
          </a:bodyPr>
          <a:lstStyle/>
          <a:p>
            <a:r>
              <a:rPr lang="en-US" sz="7200" dirty="0"/>
              <a:t>Let’s Take a Step in the Right Direction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B6864312-7634-449A-9435-012B87229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833851"/>
            <a:ext cx="10515600" cy="89948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2D5160"/>
                </a:solidFill>
                <a:latin typeface="Myriad Pro" panose="020B0703030403020204" pitchFamily="34" charset="0"/>
              </a:rPr>
              <a:t>What is Right Direction?</a:t>
            </a:r>
          </a:p>
        </p:txBody>
      </p:sp>
      <p:sp>
        <p:nvSpPr>
          <p:cNvPr id="27" name="Text Box 63">
            <a:extLst>
              <a:ext uri="{FF2B5EF4-FFF2-40B4-BE49-F238E27FC236}">
                <a16:creationId xmlns:a16="http://schemas.microsoft.com/office/drawing/2014/main" id="{37827300-AC94-4205-BF4D-DA0956B8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348" y="2098368"/>
            <a:ext cx="9870440" cy="7741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2D5160"/>
                </a:solidFill>
                <a:latin typeface="Myriad Pro" panose="020B0703030403020204" pitchFamily="34" charset="0"/>
                <a:cs typeface="Arial" panose="020B0604020202020204" pitchFamily="34" charset="0"/>
              </a:rPr>
              <a:t>An educational initiative focused on raising awareness about depression and encouraging people to get help when it’s needed.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1D8C99-E331-4701-9744-2C3A7B26E9D1}"/>
              </a:ext>
            </a:extLst>
          </p:cNvPr>
          <p:cNvSpPr txBox="1"/>
          <p:nvPr/>
        </p:nvSpPr>
        <p:spPr>
          <a:xfrm>
            <a:off x="1229935" y="3276689"/>
            <a:ext cx="10515600" cy="646331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Myriad Pro Black" panose="020B0803030403020204" pitchFamily="34" charset="0"/>
              </a:rPr>
              <a:t>Why is this important?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076AB6-C147-499F-99D7-95EF893763A5}"/>
              </a:ext>
            </a:extLst>
          </p:cNvPr>
          <p:cNvSpPr txBox="1"/>
          <p:nvPr/>
        </p:nvSpPr>
        <p:spPr>
          <a:xfrm>
            <a:off x="2536593" y="4347449"/>
            <a:ext cx="807548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lvl="0" indent="-342900" algn="l">
              <a:buBlip>
                <a:blip r:embed="rId3"/>
              </a:buBlip>
              <a:defRPr/>
            </a:pPr>
            <a:r>
              <a:rPr lang="en-US" sz="2800" dirty="0">
                <a:latin typeface="Myriad Pro Light" panose="020B0403030403020204" pitchFamily="34" charset="0"/>
              </a:rPr>
              <a:t>Studies show people want their employers to do more to help them improve health, mental health and to get the most from their health and wellness plans. </a:t>
            </a:r>
            <a:endParaRPr lang="en-US" sz="2800" b="1" u="sng" dirty="0">
              <a:solidFill>
                <a:srgbClr val="000000"/>
              </a:solidFill>
              <a:latin typeface="Myriad Pro Light" panose="020B04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6B81B5-E58B-4E22-9262-B94B23D25CF2}"/>
              </a:ext>
            </a:extLst>
          </p:cNvPr>
          <p:cNvSpPr/>
          <p:nvPr/>
        </p:nvSpPr>
        <p:spPr>
          <a:xfrm>
            <a:off x="2536592" y="6365858"/>
            <a:ext cx="8075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Blip>
                <a:blip r:embed="rId3"/>
              </a:buBlip>
              <a:defRPr/>
            </a:pPr>
            <a:r>
              <a:rPr lang="en-US" sz="2800" dirty="0">
                <a:latin typeface="Myriad Pro Light" panose="020B0403030403020204" pitchFamily="34" charset="0"/>
              </a:rPr>
              <a:t>There is a connection between mental health, performance and productivity. </a:t>
            </a:r>
            <a:endParaRPr lang="en-US" sz="2800" dirty="0">
              <a:solidFill>
                <a:srgbClr val="000000"/>
              </a:solidFill>
              <a:latin typeface="Myriad Pro Light" panose="020B04030304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6DCD93-EDF7-4091-8D7B-A8AE4A8EF55F}"/>
              </a:ext>
            </a:extLst>
          </p:cNvPr>
          <p:cNvSpPr txBox="1"/>
          <p:nvPr/>
        </p:nvSpPr>
        <p:spPr>
          <a:xfrm>
            <a:off x="1921008" y="2313441"/>
            <a:ext cx="9159367" cy="830997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By leading the charge </a:t>
            </a:r>
            <a:r>
              <a:rPr lang="en-US" sz="4800" dirty="0">
                <a:solidFill>
                  <a:schemeClr val="bg1"/>
                </a:solidFill>
                <a:latin typeface="Myriad Pro" panose="020B0703030403020204" pitchFamily="34" charset="0"/>
              </a:rPr>
              <a:t>...</a:t>
            </a:r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 </a:t>
            </a:r>
          </a:p>
        </p:txBody>
      </p:sp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BCF6AE04-FA16-4111-B05D-4A5B59565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95967"/>
              </p:ext>
            </p:extLst>
          </p:nvPr>
        </p:nvGraphicFramePr>
        <p:xfrm>
          <a:off x="2922259" y="3874836"/>
          <a:ext cx="7156863" cy="270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6863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67661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b="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Embracing the initiative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063183"/>
                  </a:ext>
                </a:extLst>
              </a:tr>
              <a:tr h="67661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Recognizing the signs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87844"/>
                  </a:ext>
                </a:extLst>
              </a:tr>
              <a:tr h="67661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Reducing stigma through awareness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40313"/>
                  </a:ext>
                </a:extLst>
              </a:tr>
              <a:tr h="67661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Sharing the resources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0833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C2A9D3C0-CECA-4602-B9BE-A67D8F75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833851"/>
            <a:ext cx="10515600" cy="89948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2D5160"/>
                </a:solidFill>
                <a:latin typeface="Myriad Pro" panose="020B0703030403020204" pitchFamily="34" charset="0"/>
              </a:rPr>
              <a:t>How Managers can Help</a:t>
            </a:r>
          </a:p>
        </p:txBody>
      </p:sp>
    </p:spTree>
    <p:extLst>
      <p:ext uri="{BB962C8B-B14F-4D97-AF65-F5344CB8AC3E}">
        <p14:creationId xmlns:p14="http://schemas.microsoft.com/office/powerpoint/2010/main" val="1499714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471718-2367-48AF-9268-431B7BA2B9C9}"/>
              </a:ext>
            </a:extLst>
          </p:cNvPr>
          <p:cNvSpPr/>
          <p:nvPr/>
        </p:nvSpPr>
        <p:spPr>
          <a:xfrm>
            <a:off x="1874905" y="3916537"/>
            <a:ext cx="922084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4800" b="1" dirty="0">
                <a:solidFill>
                  <a:srgbClr val="2D5160"/>
                </a:solidFill>
                <a:latin typeface="Myriad Pro Black" panose="020B0803030403020204" pitchFamily="34" charset="0"/>
              </a:rPr>
              <a:t>20% </a:t>
            </a:r>
            <a:r>
              <a:rPr lang="en-US" sz="3600" dirty="0">
                <a:latin typeface="Myriad Pro Light" panose="020B0403030403020204" pitchFamily="34" charset="0"/>
              </a:rPr>
              <a:t>of working adults experience a mental health condition, yet less than </a:t>
            </a:r>
            <a:r>
              <a:rPr lang="en-US" sz="4800" b="1" dirty="0">
                <a:solidFill>
                  <a:srgbClr val="2D5160"/>
                </a:solidFill>
                <a:latin typeface="Myriad Pro Black" panose="020B0803030403020204" pitchFamily="34" charset="0"/>
              </a:rPr>
              <a:t>50%</a:t>
            </a:r>
            <a:r>
              <a:rPr lang="en-US" sz="3600" b="1" dirty="0">
                <a:solidFill>
                  <a:srgbClr val="2D5160"/>
                </a:solidFill>
                <a:latin typeface="Myriad Pro Black" panose="020B0803030403020204" pitchFamily="34" charset="0"/>
              </a:rPr>
              <a:t> </a:t>
            </a:r>
            <a:r>
              <a:rPr lang="en-US" sz="3600" dirty="0">
                <a:latin typeface="Myriad Pro Light" panose="020B0403030403020204" pitchFamily="34" charset="0"/>
              </a:rPr>
              <a:t>receive treatment.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B442C7-00CA-4A0E-B68D-E8292276D91B}"/>
              </a:ext>
            </a:extLst>
          </p:cNvPr>
          <p:cNvSpPr txBox="1"/>
          <p:nvPr/>
        </p:nvSpPr>
        <p:spPr>
          <a:xfrm>
            <a:off x="3091591" y="6313930"/>
            <a:ext cx="6848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D5160"/>
                </a:solidFill>
                <a:latin typeface="Myriad Pro" panose="020B0703030403020204" pitchFamily="34" charset="0"/>
              </a:rPr>
              <a:t>Together we can change this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2429ED-71D1-4166-B18C-18C344DB0F8C}"/>
              </a:ext>
            </a:extLst>
          </p:cNvPr>
          <p:cNvSpPr txBox="1"/>
          <p:nvPr/>
        </p:nvSpPr>
        <p:spPr>
          <a:xfrm>
            <a:off x="1921008" y="2313441"/>
            <a:ext cx="9159367" cy="830997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Why?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EA76FE1-B96E-492C-A039-E4DDD6AC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833851"/>
            <a:ext cx="10515600" cy="89948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2D5160"/>
                </a:solidFill>
                <a:latin typeface="Myriad Pro" panose="020B0703030403020204" pitchFamily="34" charset="0"/>
              </a:rPr>
              <a:t>Embrace the Initiative</a:t>
            </a:r>
          </a:p>
        </p:txBody>
      </p:sp>
    </p:spTree>
    <p:extLst>
      <p:ext uri="{BB962C8B-B14F-4D97-AF65-F5344CB8AC3E}">
        <p14:creationId xmlns:p14="http://schemas.microsoft.com/office/powerpoint/2010/main" val="29344021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4AADBC1A-65C6-4D21-8AF7-E162B1FD0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86630"/>
              </p:ext>
            </p:extLst>
          </p:nvPr>
        </p:nvGraphicFramePr>
        <p:xfrm>
          <a:off x="2057907" y="3709881"/>
          <a:ext cx="9022467" cy="39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2467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3925880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Slowed thoughts, difficulty thinking &amp; lack of concentration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Forgetfulness &amp; difficulty remembering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Trouble making decisions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Lack of interest in activities, low motivation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Feelings of sadness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Self-medication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Sleep disturbance, can’t get going in the morning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0631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A869403-0BAE-4B15-A4CD-D7A67A55B18E}"/>
              </a:ext>
            </a:extLst>
          </p:cNvPr>
          <p:cNvSpPr txBox="1"/>
          <p:nvPr/>
        </p:nvSpPr>
        <p:spPr>
          <a:xfrm>
            <a:off x="1921008" y="2313441"/>
            <a:ext cx="9159367" cy="830997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What depression feels like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7820F2-0463-4143-8FC4-89E10921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833851"/>
            <a:ext cx="10515600" cy="89948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2D5160"/>
                </a:solidFill>
                <a:latin typeface="Myriad Pro" panose="020B0703030403020204" pitchFamily="34" charset="0"/>
              </a:rPr>
              <a:t>Recognize the Signs</a:t>
            </a:r>
          </a:p>
        </p:txBody>
      </p:sp>
    </p:spTree>
    <p:extLst>
      <p:ext uri="{BB962C8B-B14F-4D97-AF65-F5344CB8AC3E}">
        <p14:creationId xmlns:p14="http://schemas.microsoft.com/office/powerpoint/2010/main" val="23604180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D5F2E8-41D6-41B6-A9D2-D7AA60D59381}"/>
              </a:ext>
            </a:extLst>
          </p:cNvPr>
          <p:cNvSpPr txBox="1"/>
          <p:nvPr/>
        </p:nvSpPr>
        <p:spPr>
          <a:xfrm>
            <a:off x="1921008" y="2313441"/>
            <a:ext cx="9159367" cy="1569660"/>
          </a:xfrm>
          <a:prstGeom prst="rect">
            <a:avLst/>
          </a:prstGeom>
          <a:solidFill>
            <a:srgbClr val="67A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What depression looks like in the Workplace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F4A68E-508F-49DF-97D9-DB71A01BC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833851"/>
            <a:ext cx="10515600" cy="89948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2D5160"/>
                </a:solidFill>
                <a:latin typeface="Myriad Pro" panose="020B0703030403020204" pitchFamily="34" charset="0"/>
              </a:rPr>
              <a:t>Recognize the Signs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CE535AA9-1AAA-45B3-89C7-6EE7D9F88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03039"/>
              </p:ext>
            </p:extLst>
          </p:nvPr>
        </p:nvGraphicFramePr>
        <p:xfrm>
          <a:off x="2148374" y="4245367"/>
          <a:ext cx="766403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4033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Poor quality work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063183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Procrastination, accidents on the job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887844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Indecisiveness, slowed productivity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540313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Presenteeism – “just showing up”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008332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Missed deadlines, absenteeism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351941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Poor relationships with co-workers, a boss, clients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847978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Low morale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115104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latin typeface="Myriad Pro Light" panose="020B0403030403020204" pitchFamily="34" charset="0"/>
                        </a:rPr>
                        <a:t>Late to work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54781"/>
                  </a:ext>
                </a:extLst>
              </a:tr>
              <a:tr h="410395">
                <a:tc>
                  <a:txBody>
                    <a:bodyPr/>
                    <a:lstStyle/>
                    <a:p>
                      <a:pPr marL="0" indent="0" algn="l">
                        <a:buSzPct val="150000"/>
                        <a:buFontTx/>
                        <a:buNone/>
                      </a:pPr>
                      <a:endParaRPr lang="en-US" sz="2800" dirty="0">
                        <a:latin typeface="Myriad Pro Light" panose="020B0403030403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3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675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"/>
          <p:cNvSpPr/>
          <p:nvPr/>
        </p:nvSpPr>
        <p:spPr>
          <a:xfrm>
            <a:off x="-12502" y="736600"/>
            <a:ext cx="9342339" cy="1509167"/>
          </a:xfrm>
          <a:prstGeom prst="rect">
            <a:avLst/>
          </a:prstGeom>
          <a:solidFill>
            <a:srgbClr val="67A5B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Nullam vestibulum, ante…"/>
          <p:cNvSpPr txBox="1"/>
          <p:nvPr/>
        </p:nvSpPr>
        <p:spPr>
          <a:xfrm>
            <a:off x="1270000" y="802456"/>
            <a:ext cx="8050263" cy="1402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>
              <a:defRPr sz="4000" b="0">
                <a:solidFill>
                  <a:srgbClr val="FFFFFF"/>
                </a:solidFill>
                <a:latin typeface="+mj-lt"/>
                <a:ea typeface="+mj-ea"/>
                <a:cs typeface="+mj-cs"/>
                <a:sym typeface="Myriad Pro Black"/>
              </a:defRPr>
            </a:pPr>
            <a:r>
              <a:rPr lang="en-US" dirty="0"/>
              <a:t>Reduce Stigma</a:t>
            </a:r>
            <a:endParaRPr dirty="0"/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1F606B2C-2BB6-4D0A-B778-B5BEDE25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24176"/>
              </p:ext>
            </p:extLst>
          </p:nvPr>
        </p:nvGraphicFramePr>
        <p:xfrm>
          <a:off x="645752" y="2630247"/>
          <a:ext cx="1135670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6709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871739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Promote transparency &amp; openness in discussions on mental health concerns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Encourage positive results through early recognition and treatment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Support employees when they seek assistance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Share similar personal stories or experiences … “everyone knows someone”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Myriad Pro Light" panose="020B0403030403020204" pitchFamily="34" charset="0"/>
                        </a:rPr>
                        <a:t>Reach out to HR and/or the EAP for support on starting conversations about depression and related mental health issues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0631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B04EA9-3EED-4254-ABD4-80DBC08988CB}"/>
              </a:ext>
            </a:extLst>
          </p:cNvPr>
          <p:cNvSpPr txBox="1"/>
          <p:nvPr/>
        </p:nvSpPr>
        <p:spPr>
          <a:xfrm>
            <a:off x="752781" y="5404691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2D5160"/>
                </a:solidFill>
                <a:latin typeface="Myriad Pro" panose="020B0703030403020204" pitchFamily="34" charset="0"/>
              </a:rPr>
              <a:t>Start the conversation with open ended questions, like: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93F7E-A27B-43B2-A8E8-7E07ED7A80E1}"/>
              </a:ext>
            </a:extLst>
          </p:cNvPr>
          <p:cNvSpPr txBox="1"/>
          <p:nvPr/>
        </p:nvSpPr>
        <p:spPr>
          <a:xfrm>
            <a:off x="752781" y="6432508"/>
            <a:ext cx="9832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2D5160"/>
                </a:solidFill>
                <a:latin typeface="Myriad Pro" panose="020B0503030403090204" pitchFamily="34" charset="0"/>
              </a:rPr>
              <a:t>“I’ve noticed you’ve been absent a lot lately.  I’m worried about you. What’s going on?”</a:t>
            </a:r>
          </a:p>
        </p:txBody>
      </p:sp>
    </p:spTree>
    <p:extLst>
      <p:ext uri="{BB962C8B-B14F-4D97-AF65-F5344CB8AC3E}">
        <p14:creationId xmlns:p14="http://schemas.microsoft.com/office/powerpoint/2010/main" val="32436454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"/>
          <p:cNvSpPr/>
          <p:nvPr/>
        </p:nvSpPr>
        <p:spPr>
          <a:xfrm>
            <a:off x="-12502" y="736600"/>
            <a:ext cx="9342339" cy="1509167"/>
          </a:xfrm>
          <a:prstGeom prst="rect">
            <a:avLst/>
          </a:prstGeom>
          <a:solidFill>
            <a:srgbClr val="67A5B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Nullam vestibulum, ante…"/>
          <p:cNvSpPr txBox="1"/>
          <p:nvPr/>
        </p:nvSpPr>
        <p:spPr>
          <a:xfrm>
            <a:off x="1270000" y="802456"/>
            <a:ext cx="8050263" cy="1402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>
              <a:defRPr sz="4000" b="0">
                <a:solidFill>
                  <a:srgbClr val="FFFFFF"/>
                </a:solidFill>
                <a:latin typeface="+mj-lt"/>
                <a:ea typeface="+mj-ea"/>
                <a:cs typeface="+mj-cs"/>
                <a:sym typeface="Myriad Pro Black"/>
              </a:defRPr>
            </a:pPr>
            <a:r>
              <a:rPr lang="en-US" dirty="0"/>
              <a:t>Reduce Stigma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4395C2-A8E3-4BBF-8D60-9B47D093B458}"/>
              </a:ext>
            </a:extLst>
          </p:cNvPr>
          <p:cNvSpPr txBox="1"/>
          <p:nvPr/>
        </p:nvSpPr>
        <p:spPr>
          <a:xfrm>
            <a:off x="793584" y="2703817"/>
            <a:ext cx="1100909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Myriad Pro Light" panose="020B0403030403020204" pitchFamily="34" charset="0"/>
              </a:rPr>
              <a:t>People are less impaired at work if they have </a:t>
            </a:r>
            <a:r>
              <a:rPr lang="en-US" sz="2800" b="1" dirty="0">
                <a:solidFill>
                  <a:srgbClr val="2D5160"/>
                </a:solidFill>
                <a:latin typeface="Myriad Pro Black" panose="020B0803030403020204" pitchFamily="34" charset="0"/>
              </a:rPr>
              <a:t>positive expectations</a:t>
            </a:r>
            <a:r>
              <a:rPr lang="en-US" sz="2800" dirty="0">
                <a:solidFill>
                  <a:srgbClr val="2D5160"/>
                </a:solidFill>
                <a:latin typeface="Myriad Pro Light" panose="020B0403030403020204" pitchFamily="34" charset="0"/>
              </a:rPr>
              <a:t> </a:t>
            </a:r>
            <a:r>
              <a:rPr lang="en-US" sz="2800" dirty="0">
                <a:latin typeface="Myriad Pro Light" panose="020B0403030403020204" pitchFamily="34" charset="0"/>
              </a:rPr>
              <a:t>and knowledge about the effectiveness of </a:t>
            </a:r>
            <a:r>
              <a:rPr lang="en-US" sz="2800" dirty="0">
                <a:solidFill>
                  <a:srgbClr val="2D5160"/>
                </a:solidFill>
                <a:latin typeface="Myriad Pro Black" panose="020B0803030403020204" pitchFamily="34" charset="0"/>
              </a:rPr>
              <a:t>treatment.</a:t>
            </a:r>
          </a:p>
          <a:p>
            <a:pPr algn="l"/>
            <a:endParaRPr lang="en-US" sz="2800" dirty="0">
              <a:latin typeface="Myriad Pro Light" panose="020B0403030403020204" pitchFamily="34" charset="0"/>
            </a:endParaRPr>
          </a:p>
          <a:p>
            <a:pPr algn="l"/>
            <a:r>
              <a:rPr lang="en-US" sz="2800" dirty="0">
                <a:latin typeface="Myriad Pro Light" panose="020B0403030403020204" pitchFamily="34" charset="0"/>
              </a:rPr>
              <a:t>Remember, counseling and medication are not the only options.  Reinforce </a:t>
            </a:r>
            <a:r>
              <a:rPr lang="en-US" sz="2800" dirty="0">
                <a:solidFill>
                  <a:srgbClr val="2D5160"/>
                </a:solidFill>
                <a:latin typeface="Myriad Pro Black" panose="020B0803030403020204" pitchFamily="34" charset="0"/>
              </a:rPr>
              <a:t>healthy lifestyle </a:t>
            </a:r>
            <a:r>
              <a:rPr lang="en-US" sz="2800" dirty="0">
                <a:latin typeface="Myriad Pro Light" panose="020B0403030403020204" pitchFamily="34" charset="0"/>
              </a:rPr>
              <a:t>solutions to manage mental health conditions like depression, anxiety and others.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2909EC20-878F-460B-BCD7-EAEB53735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75464"/>
              </p:ext>
            </p:extLst>
          </p:nvPr>
        </p:nvGraphicFramePr>
        <p:xfrm>
          <a:off x="1783591" y="5750888"/>
          <a:ext cx="632273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730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313277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Exercise 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Nutrition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Stress Management</a:t>
                      </a: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32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Healthy sleeping habits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540313"/>
                  </a:ext>
                </a:extLst>
              </a:tr>
              <a:tr h="313277">
                <a:tc>
                  <a:txBody>
                    <a:bodyPr/>
                    <a:lstStyle/>
                    <a:p>
                      <a:pPr marL="0" indent="0" algn="l">
                        <a:buSzPct val="150000"/>
                        <a:buFontTx/>
                        <a:buNone/>
                      </a:pPr>
                      <a:endParaRPr lang="en-US" sz="2800" dirty="0">
                        <a:solidFill>
                          <a:srgbClr val="2D5160"/>
                        </a:solidFill>
                        <a:latin typeface="Myriad Pro Light" panose="020B0403030403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3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4052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"/>
          <p:cNvSpPr/>
          <p:nvPr/>
        </p:nvSpPr>
        <p:spPr>
          <a:xfrm>
            <a:off x="-12502" y="736600"/>
            <a:ext cx="9342339" cy="1509167"/>
          </a:xfrm>
          <a:prstGeom prst="rect">
            <a:avLst/>
          </a:prstGeom>
          <a:solidFill>
            <a:srgbClr val="67A5B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Nullam vestibulum, ante…"/>
          <p:cNvSpPr txBox="1"/>
          <p:nvPr/>
        </p:nvSpPr>
        <p:spPr>
          <a:xfrm>
            <a:off x="1270000" y="802456"/>
            <a:ext cx="8050263" cy="1402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>
              <a:defRPr sz="4000" b="0">
                <a:solidFill>
                  <a:srgbClr val="FFFFFF"/>
                </a:solidFill>
                <a:latin typeface="+mj-lt"/>
                <a:ea typeface="+mj-ea"/>
                <a:cs typeface="+mj-cs"/>
                <a:sym typeface="Myriad Pro Black"/>
              </a:defRPr>
            </a:pPr>
            <a:r>
              <a:rPr lang="en-US" dirty="0"/>
              <a:t>Share Resources</a:t>
            </a:r>
            <a:endParaRPr dirty="0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1F35438-006D-4895-A64B-5A3714B6A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20614"/>
              </p:ext>
            </p:extLst>
          </p:nvPr>
        </p:nvGraphicFramePr>
        <p:xfrm>
          <a:off x="1360002" y="3081685"/>
          <a:ext cx="8483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3600">
                  <a:extLst>
                    <a:ext uri="{9D8B030D-6E8A-4147-A177-3AD203B41FA5}">
                      <a16:colId xmlns:a16="http://schemas.microsoft.com/office/drawing/2014/main" val="1644343922"/>
                    </a:ext>
                  </a:extLst>
                </a:gridCol>
              </a:tblGrid>
              <a:tr h="313277">
                <a:tc>
                  <a:txBody>
                    <a:bodyPr/>
                    <a:lstStyle/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solidFill>
                            <a:srgbClr val="2D5160"/>
                          </a:solidFill>
                          <a:latin typeface="Myriad Pro Black" panose="020B0803030403020204" pitchFamily="34" charset="0"/>
                        </a:rPr>
                        <a:t>RightDirectionforMe.com</a:t>
                      </a:r>
                    </a:p>
                    <a:p>
                      <a:pPr marL="457200" lvl="1" indent="0" algn="l">
                        <a:buSzPct val="150000"/>
                        <a:buFontTx/>
                        <a:buNone/>
                      </a:pPr>
                      <a:r>
                        <a:rPr lang="en-US" sz="28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Multi-media resources for employers &amp; employees</a:t>
                      </a:r>
                    </a:p>
                    <a:p>
                      <a:pPr marL="457200" lvl="1" indent="0" algn="l">
                        <a:buSzPct val="150000"/>
                        <a:buFontTx/>
                        <a:buNone/>
                      </a:pPr>
                      <a:r>
                        <a:rPr lang="en-US" sz="28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Links to external resources and community support</a:t>
                      </a:r>
                    </a:p>
                    <a:p>
                      <a:pPr marL="457200" lvl="1" indent="0" algn="l">
                        <a:buSzPct val="150000"/>
                        <a:buFontTx/>
                        <a:buNone/>
                      </a:pPr>
                      <a:r>
                        <a:rPr lang="en-US" sz="2800" dirty="0">
                          <a:solidFill>
                            <a:srgbClr val="2D5160"/>
                          </a:solidFill>
                          <a:latin typeface="Myriad Pro Light" panose="020B0403030403020204" pitchFamily="34" charset="0"/>
                        </a:rPr>
                        <a:t>Crisis Text &amp; Phone Lines</a:t>
                      </a:r>
                    </a:p>
                    <a:p>
                      <a:pPr marL="0" indent="0" algn="l">
                        <a:buSzPct val="150000"/>
                        <a:buFontTx/>
                        <a:buNone/>
                      </a:pPr>
                      <a:endParaRPr lang="en-US" sz="2800" dirty="0">
                        <a:solidFill>
                          <a:schemeClr val="tx1"/>
                        </a:solidFill>
                        <a:latin typeface="Myriad Pro Light" panose="020B0403030403020204" pitchFamily="34" charset="0"/>
                      </a:endParaRPr>
                    </a:p>
                    <a:p>
                      <a:pPr marL="457200" indent="-457200" algn="l">
                        <a:buSzPct val="150000"/>
                        <a:buFontTx/>
                        <a:buBlip>
                          <a:blip r:embed="rId3"/>
                        </a:buBlip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Myriad Pro Black" panose="020B0803030403020204" pitchFamily="34" charset="0"/>
                        </a:rPr>
                        <a:t>To be added: </a:t>
                      </a:r>
                    </a:p>
                    <a:p>
                      <a:pPr marL="914400" lvl="2" indent="0" algn="l">
                        <a:buSzPct val="150000"/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Myriad Pro Black" panose="020B0803030403020204" pitchFamily="34" charset="0"/>
                        </a:rPr>
                        <a:t>Link to organization’s Intranet with mental health info</a:t>
                      </a:r>
                    </a:p>
                    <a:p>
                      <a:pPr marL="914400" lvl="2" indent="0" algn="l">
                        <a:buSzPct val="150000"/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Myriad Pro Light" panose="020B0403030403020204" pitchFamily="34" charset="0"/>
                        </a:rPr>
                        <a:t>EAP contact information </a:t>
                      </a:r>
                    </a:p>
                    <a:p>
                      <a:pPr marL="914400" lvl="2" indent="0" algn="l">
                        <a:buSzPct val="150000"/>
                        <a:buFontTx/>
                        <a:buNone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Myriad Pro Light" panose="020B0403030403020204" pitchFamily="34" charset="0"/>
                        </a:rPr>
                        <a:t>Information about other mental health benefits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540313"/>
                  </a:ext>
                </a:extLst>
              </a:tr>
              <a:tr h="313277">
                <a:tc>
                  <a:txBody>
                    <a:bodyPr/>
                    <a:lstStyle/>
                    <a:p>
                      <a:pPr marL="0" indent="0" algn="l">
                        <a:buSzPct val="150000"/>
                        <a:buFontTx/>
                        <a:buNone/>
                      </a:pPr>
                      <a:endParaRPr lang="en-US" sz="2800" dirty="0">
                        <a:latin typeface="Myriad Pro Light" panose="020B0403030403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3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5736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 Black"/>
        <a:ea typeface="Myriad Pro Black"/>
        <a:cs typeface="Myriad Pro Blac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 Black"/>
        <a:ea typeface="Myriad Pro Black"/>
        <a:cs typeface="Myriad Pro Blac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441</Words>
  <Application>Microsoft Office PowerPoint</Application>
  <PresentationFormat>Custom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Helvetica Light</vt:lpstr>
      <vt:lpstr>Helvetica Neue</vt:lpstr>
      <vt:lpstr>Helvetica Neue Light</vt:lpstr>
      <vt:lpstr>Helvetica Neue Medium</vt:lpstr>
      <vt:lpstr>Helvetica Neue Thin</vt:lpstr>
      <vt:lpstr>Myriad Pro</vt:lpstr>
      <vt:lpstr>Myriad Pro Black</vt:lpstr>
      <vt:lpstr>Myriad Pro Light</vt:lpstr>
      <vt:lpstr>White</vt:lpstr>
      <vt:lpstr>Manager Training for a  Mental Health Initiative</vt:lpstr>
      <vt:lpstr>What is Right Direction?</vt:lpstr>
      <vt:lpstr>How Managers can Help</vt:lpstr>
      <vt:lpstr>Embrace the Initiative</vt:lpstr>
      <vt:lpstr>Recognize the Signs</vt:lpstr>
      <vt:lpstr>Recognize the Signs</vt:lpstr>
      <vt:lpstr>PowerPoint Presentation</vt:lpstr>
      <vt:lpstr>PowerPoint Presentation</vt:lpstr>
      <vt:lpstr>PowerPoint Presentation</vt:lpstr>
      <vt:lpstr>Rollout Timeline</vt:lpstr>
      <vt:lpstr>Let’s Take a Step in the Right Direction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 Issue We Cannot Ignore</dc:title>
  <dc:creator>Sean Godar</dc:creator>
  <cp:lastModifiedBy>Sean Godar</cp:lastModifiedBy>
  <cp:revision>5</cp:revision>
  <dcterms:modified xsi:type="dcterms:W3CDTF">2020-04-18T21:24:12Z</dcterms:modified>
</cp:coreProperties>
</file>