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5B6A"/>
    <a:srgbClr val="E7F5F6"/>
    <a:srgbClr val="61A2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94660"/>
  </p:normalViewPr>
  <p:slideViewPr>
    <p:cSldViewPr snapToGrid="0">
      <p:cViewPr>
        <p:scale>
          <a:sx n="170" d="100"/>
          <a:sy n="170" d="100"/>
        </p:scale>
        <p:origin x="96" y="-1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0" i="0" u="none" strike="noStrike" cap="none" spc="0" baseline="0">
          <a:solidFill>
            <a:srgbClr val="2C5160"/>
          </a:solidFill>
          <a:uFillTx/>
          <a:latin typeface="+mj-lt"/>
          <a:ea typeface="+mj-ea"/>
          <a:cs typeface="+mj-cs"/>
          <a:sym typeface="Myriad Pro Black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0" i="0" u="none" strike="noStrike" cap="none" spc="0" baseline="0">
          <a:solidFill>
            <a:srgbClr val="2C5160"/>
          </a:solidFill>
          <a:uFillTx/>
          <a:latin typeface="+mj-lt"/>
          <a:ea typeface="+mj-ea"/>
          <a:cs typeface="+mj-cs"/>
          <a:sym typeface="Myriad Pro Black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0" i="0" u="none" strike="noStrike" cap="none" spc="0" baseline="0">
          <a:solidFill>
            <a:srgbClr val="2C5160"/>
          </a:solidFill>
          <a:uFillTx/>
          <a:latin typeface="+mj-lt"/>
          <a:ea typeface="+mj-ea"/>
          <a:cs typeface="+mj-cs"/>
          <a:sym typeface="Myriad Pro Black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0" i="0" u="none" strike="noStrike" cap="none" spc="0" baseline="0">
          <a:solidFill>
            <a:srgbClr val="2C5160"/>
          </a:solidFill>
          <a:uFillTx/>
          <a:latin typeface="+mj-lt"/>
          <a:ea typeface="+mj-ea"/>
          <a:cs typeface="+mj-cs"/>
          <a:sym typeface="Myriad Pro Black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0" i="0" u="none" strike="noStrike" cap="none" spc="0" baseline="0">
          <a:solidFill>
            <a:srgbClr val="2C5160"/>
          </a:solidFill>
          <a:uFillTx/>
          <a:latin typeface="+mj-lt"/>
          <a:ea typeface="+mj-ea"/>
          <a:cs typeface="+mj-cs"/>
          <a:sym typeface="Myriad Pro Black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0" i="0" u="none" strike="noStrike" cap="none" spc="0" baseline="0">
          <a:solidFill>
            <a:srgbClr val="2C5160"/>
          </a:solidFill>
          <a:uFillTx/>
          <a:latin typeface="+mj-lt"/>
          <a:ea typeface="+mj-ea"/>
          <a:cs typeface="+mj-cs"/>
          <a:sym typeface="Myriad Pro Black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0" i="0" u="none" strike="noStrike" cap="none" spc="0" baseline="0">
          <a:solidFill>
            <a:srgbClr val="2C5160"/>
          </a:solidFill>
          <a:uFillTx/>
          <a:latin typeface="+mj-lt"/>
          <a:ea typeface="+mj-ea"/>
          <a:cs typeface="+mj-cs"/>
          <a:sym typeface="Myriad Pro Black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0" i="0" u="none" strike="noStrike" cap="none" spc="0" baseline="0">
          <a:solidFill>
            <a:srgbClr val="2C5160"/>
          </a:solidFill>
          <a:uFillTx/>
          <a:latin typeface="+mj-lt"/>
          <a:ea typeface="+mj-ea"/>
          <a:cs typeface="+mj-cs"/>
          <a:sym typeface="Myriad Pro Black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0" i="0" u="none" strike="noStrike" cap="none" spc="0" baseline="0">
          <a:solidFill>
            <a:srgbClr val="2C5160"/>
          </a:solidFill>
          <a:uFillTx/>
          <a:latin typeface="+mj-lt"/>
          <a:ea typeface="+mj-ea"/>
          <a:cs typeface="+mj-cs"/>
          <a:sym typeface="Myriad Pro Black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"/>
          <p:cNvSpPr/>
          <p:nvPr/>
        </p:nvSpPr>
        <p:spPr>
          <a:xfrm>
            <a:off x="-12502" y="736599"/>
            <a:ext cx="9342339" cy="1509168"/>
          </a:xfrm>
          <a:prstGeom prst="rect">
            <a:avLst/>
          </a:prstGeom>
          <a:solidFill>
            <a:srgbClr val="67A5B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3" name="Lorem ipsum dolor sit amet,…"/>
          <p:cNvSpPr txBox="1">
            <a:spLocks noGrp="1"/>
          </p:cNvSpPr>
          <p:nvPr>
            <p:ph type="ctrTitle"/>
          </p:nvPr>
        </p:nvSpPr>
        <p:spPr>
          <a:xfrm>
            <a:off x="1270000" y="802456"/>
            <a:ext cx="8050263" cy="140285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l">
              <a:defRPr sz="4000">
                <a:solidFill>
                  <a:srgbClr val="FFFFFF"/>
                </a:solidFill>
              </a:defRPr>
            </a:pPr>
            <a:r>
              <a:rPr lang="en-US" sz="3600" dirty="0"/>
              <a:t>Mental Health Observances by Month</a:t>
            </a:r>
            <a:endParaRPr sz="3600" dirty="0"/>
          </a:p>
        </p:txBody>
      </p:sp>
      <p:pic>
        <p:nvPicPr>
          <p:cNvPr id="125" name="rd-bear.png" descr="rd-bea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0723" y="2634314"/>
            <a:ext cx="2423054" cy="4745528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44CF692-3B45-40F7-A153-A8331CAC7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035411"/>
              </p:ext>
            </p:extLst>
          </p:nvPr>
        </p:nvGraphicFramePr>
        <p:xfrm>
          <a:off x="948268" y="2706470"/>
          <a:ext cx="8367762" cy="4491642"/>
        </p:xfrm>
        <a:graphic>
          <a:graphicData uri="http://schemas.openxmlformats.org/drawingml/2006/table">
            <a:tbl>
              <a:tblPr firstRow="1" firstCol="1" bandRow="1"/>
              <a:tblGrid>
                <a:gridCol w="1316566">
                  <a:extLst>
                    <a:ext uri="{9D8B030D-6E8A-4147-A177-3AD203B41FA5}">
                      <a16:colId xmlns:a16="http://schemas.microsoft.com/office/drawing/2014/main" val="3945251172"/>
                    </a:ext>
                  </a:extLst>
                </a:gridCol>
                <a:gridCol w="3708400">
                  <a:extLst>
                    <a:ext uri="{9D8B030D-6E8A-4147-A177-3AD203B41FA5}">
                      <a16:colId xmlns:a16="http://schemas.microsoft.com/office/drawing/2014/main" val="1457352025"/>
                    </a:ext>
                  </a:extLst>
                </a:gridCol>
                <a:gridCol w="3342796">
                  <a:extLst>
                    <a:ext uri="{9D8B030D-6E8A-4147-A177-3AD203B41FA5}">
                      <a16:colId xmlns:a16="http://schemas.microsoft.com/office/drawing/2014/main" val="3971037784"/>
                    </a:ext>
                  </a:extLst>
                </a:gridCol>
              </a:tblGrid>
              <a:tr h="25359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Month: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A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Mental Health Activity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A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Tips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A2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043963"/>
                  </a:ext>
                </a:extLst>
              </a:tr>
              <a:tr h="43525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April</a:t>
                      </a:r>
                      <a:endParaRPr lang="en-US" sz="1300" dirty="0">
                        <a:solidFill>
                          <a:srgbClr val="355B6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Gearing Up for May is Mental Health Month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Prepare for May: Mental Health Month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 hyperlink to how to use RD during May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918385"/>
                  </a:ext>
                </a:extLst>
              </a:tr>
              <a:tr h="104376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</a:t>
                      </a:r>
                      <a:endParaRPr lang="en-US" sz="1300" dirty="0">
                        <a:solidFill>
                          <a:srgbClr val="355B6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Mental Health Awareness Month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Roll-out Ideas for Mental Health Month</a:t>
                      </a:r>
                    </a:p>
                    <a:p>
                      <a:pPr marL="685800" marR="0" lvl="0" indent="-2286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 Posters</a:t>
                      </a:r>
                    </a:p>
                    <a:p>
                      <a:pPr marL="685800" marR="0" lvl="0" indent="-2286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 Presentation</a:t>
                      </a:r>
                    </a:p>
                    <a:p>
                      <a:pPr marL="685800" marR="0" lvl="0" indent="-2286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Newsletters/Emails</a:t>
                      </a:r>
                    </a:p>
                    <a:p>
                      <a:pPr marL="685800" marR="0" lvl="0" indent="-2286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300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Speakers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5012152"/>
                  </a:ext>
                </a:extLst>
              </a:tr>
              <a:tr h="43348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June</a:t>
                      </a:r>
                      <a:endParaRPr lang="en-US" sz="1300" dirty="0">
                        <a:solidFill>
                          <a:srgbClr val="355B6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Gearing up for July: National Minority Mental Health Awareness Month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can your organization promote a more inclusive workplace?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900304"/>
                  </a:ext>
                </a:extLst>
              </a:tr>
              <a:tr h="25359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July</a:t>
                      </a:r>
                      <a:endParaRPr lang="en-US" sz="1300" dirty="0">
                        <a:solidFill>
                          <a:srgbClr val="355B6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Minority Mental Health Awareness Month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 ideas/activities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6897422"/>
                  </a:ext>
                </a:extLst>
              </a:tr>
              <a:tr h="25359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September</a:t>
                      </a:r>
                      <a:endParaRPr lang="en-US" sz="1300" dirty="0">
                        <a:solidFill>
                          <a:srgbClr val="355B6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Suicide Prevention Month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Improve visibility of behavioral health benefits and resources in the workplace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128002"/>
                  </a:ext>
                </a:extLst>
              </a:tr>
              <a:tr h="62961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October </a:t>
                      </a:r>
                      <a:endParaRPr lang="en-US" sz="1300" dirty="0">
                        <a:solidFill>
                          <a:srgbClr val="355B6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Mental Illness Awareness Week: 1</a:t>
                      </a:r>
                      <a:r>
                        <a:rPr lang="en-US" sz="1300" baseline="30000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300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week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World Mental Health Day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Depression Screening 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Informational emails on mental health and mental health screening (PHQ-9)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Speakers on the importance of seeking help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737798"/>
                  </a:ext>
                </a:extLst>
              </a:tr>
              <a:tr h="25359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December</a:t>
                      </a:r>
                      <a:endParaRPr lang="en-US" sz="1300" dirty="0">
                        <a:solidFill>
                          <a:srgbClr val="355B6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Combat Holiday and Seasonal Stress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Email reminders on the importance of gratitude and connecting with others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128815"/>
                  </a:ext>
                </a:extLst>
              </a:tr>
              <a:tr h="25359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January</a:t>
                      </a:r>
                      <a:endParaRPr lang="en-US" sz="1300" dirty="0">
                        <a:solidFill>
                          <a:srgbClr val="355B6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Starting the New Year Right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Design your communication plan for promoting mental health in the workplace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6955181"/>
                  </a:ext>
                </a:extLst>
              </a:tr>
              <a:tr h="25359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February</a:t>
                      </a:r>
                      <a:endParaRPr lang="en-US" sz="1300" dirty="0">
                        <a:solidFill>
                          <a:srgbClr val="355B6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Heart Month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355B6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Co-morbid heart conditions and depression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5B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36380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28C73BDD-640F-4F2C-B942-471D358BC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" y="4159250"/>
            <a:ext cx="130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Myriad Pro Black"/>
        <a:ea typeface="Myriad Pro Black"/>
        <a:cs typeface="Myriad Pro Black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Myriad Pro Black"/>
        <a:ea typeface="Myriad Pro Black"/>
        <a:cs typeface="Myriad Pro Black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182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Calibri</vt:lpstr>
      <vt:lpstr>Helvetica Light</vt:lpstr>
      <vt:lpstr>Helvetica Neue</vt:lpstr>
      <vt:lpstr>Helvetica Neue Light</vt:lpstr>
      <vt:lpstr>Helvetica Neue Medium</vt:lpstr>
      <vt:lpstr>Helvetica Neue Thin</vt:lpstr>
      <vt:lpstr>Myriad Pro Black</vt:lpstr>
      <vt:lpstr>Symbol</vt:lpstr>
      <vt:lpstr>White</vt:lpstr>
      <vt:lpstr>Mental Health Observances by Month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Observances by Month</dc:title>
  <dc:creator>Sean Godar</dc:creator>
  <cp:lastModifiedBy>Sean Godar</cp:lastModifiedBy>
  <cp:revision>4</cp:revision>
  <dcterms:modified xsi:type="dcterms:W3CDTF">2020-03-26T15:28:56Z</dcterms:modified>
</cp:coreProperties>
</file>